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  <p:sldMasterId id="2147483874" r:id="rId2"/>
  </p:sldMasterIdLst>
  <p:notesMasterIdLst>
    <p:notesMasterId r:id="rId39"/>
  </p:notesMasterIdLst>
  <p:handoutMasterIdLst>
    <p:handoutMasterId r:id="rId40"/>
  </p:handoutMasterIdLst>
  <p:sldIdLst>
    <p:sldId id="274" r:id="rId3"/>
    <p:sldId id="275" r:id="rId4"/>
    <p:sldId id="276" r:id="rId5"/>
    <p:sldId id="312" r:id="rId6"/>
    <p:sldId id="311" r:id="rId7"/>
    <p:sldId id="281" r:id="rId8"/>
    <p:sldId id="282" r:id="rId9"/>
    <p:sldId id="316" r:id="rId10"/>
    <p:sldId id="283" r:id="rId11"/>
    <p:sldId id="284" r:id="rId12"/>
    <p:sldId id="288" r:id="rId13"/>
    <p:sldId id="287" r:id="rId14"/>
    <p:sldId id="290" r:id="rId15"/>
    <p:sldId id="289" r:id="rId16"/>
    <p:sldId id="292" r:id="rId17"/>
    <p:sldId id="291" r:id="rId18"/>
    <p:sldId id="299" r:id="rId19"/>
    <p:sldId id="297" r:id="rId20"/>
    <p:sldId id="286" r:id="rId21"/>
    <p:sldId id="285" r:id="rId22"/>
    <p:sldId id="293" r:id="rId23"/>
    <p:sldId id="295" r:id="rId24"/>
    <p:sldId id="294" r:id="rId25"/>
    <p:sldId id="296" r:id="rId26"/>
    <p:sldId id="302" r:id="rId27"/>
    <p:sldId id="300" r:id="rId28"/>
    <p:sldId id="303" r:id="rId29"/>
    <p:sldId id="301" r:id="rId30"/>
    <p:sldId id="304" r:id="rId31"/>
    <p:sldId id="310" r:id="rId32"/>
    <p:sldId id="308" r:id="rId33"/>
    <p:sldId id="305" r:id="rId34"/>
    <p:sldId id="309" r:id="rId35"/>
    <p:sldId id="279" r:id="rId36"/>
    <p:sldId id="313" r:id="rId37"/>
    <p:sldId id="280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EFE"/>
    <a:srgbClr val="010101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5549" autoAdjust="0"/>
  </p:normalViewPr>
  <p:slideViewPr>
    <p:cSldViewPr snapToGrid="0" snapToObjects="1">
      <p:cViewPr varScale="1">
        <p:scale>
          <a:sx n="139" d="100"/>
          <a:sy n="139" d="100"/>
        </p:scale>
        <p:origin x="111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10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68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2018ACL</a:t>
            </a:r>
            <a:r>
              <a:rPr lang="zh-CN" altLang="en-US" dirty="0"/>
              <a:t>短文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2018NIPS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6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2018emnlp</a:t>
            </a:r>
            <a:r>
              <a:rPr lang="zh-CN" altLang="en-US" dirty="0"/>
              <a:t>短文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1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2019NAACL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0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7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2020AAAI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6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2020ACL</a:t>
            </a:r>
            <a:r>
              <a:rPr lang="zh-CN" altLang="en-US" dirty="0"/>
              <a:t>，撤稿，中科院计算所和微信</a:t>
            </a:r>
            <a:r>
              <a:rPr lang="en-US" altLang="zh-CN" dirty="0"/>
              <a:t>AI</a:t>
            </a:r>
            <a:r>
              <a:rPr lang="zh-CN" altLang="en-US" dirty="0"/>
              <a:t>联合，冯洋老师团队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3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7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6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31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8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2019SIGDIAL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16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2019emnlp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35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2020AAAI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73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52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0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2020SIGDIAL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0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2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2021ICLR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5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8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2021emnlp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94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22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27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63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4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56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2021ACL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91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707211"/>
            <a:ext cx="12192000" cy="27031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10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75852" y="1522778"/>
            <a:ext cx="4851150" cy="485115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1816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780526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231313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47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553" y="1838227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7666" y="1838227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224884" y="1838227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067666" y="4091312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224884" y="4091312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2552" y="4091312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6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8670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16199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032446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66793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774322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90569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68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988289"/>
            <a:ext cx="12192000" cy="21903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76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251945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38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3689250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71135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28863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786591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11151314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67385" y="1792924"/>
            <a:ext cx="4863967" cy="2760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87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6885432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31876" y="3429000"/>
            <a:ext cx="3442716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974592" y="3429000"/>
            <a:ext cx="3442716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31876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230624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230624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23716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923716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678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8012386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0073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958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3844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60729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0073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958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3844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60729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31877" y="2781194"/>
            <a:ext cx="5455538" cy="35586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03442" y="2781194"/>
            <a:ext cx="5456682" cy="35586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8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 rot="21344879">
            <a:off x="4395362" y="1953112"/>
            <a:ext cx="1798920" cy="12722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/>
          </p:nvPr>
        </p:nvSpPr>
        <p:spPr>
          <a:xfrm rot="172580">
            <a:off x="5765503" y="833630"/>
            <a:ext cx="1508605" cy="24191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 rot="431303">
            <a:off x="7116844" y="1841763"/>
            <a:ext cx="1287506" cy="14590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6"/>
          </p:nvPr>
        </p:nvSpPr>
        <p:spPr>
          <a:xfrm rot="248482">
            <a:off x="4396601" y="3720276"/>
            <a:ext cx="1372890" cy="1326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7"/>
          </p:nvPr>
        </p:nvSpPr>
        <p:spPr>
          <a:xfrm rot="21379709">
            <a:off x="6950379" y="3687992"/>
            <a:ext cx="1428371" cy="1154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8"/>
          </p:nvPr>
        </p:nvSpPr>
        <p:spPr>
          <a:xfrm rot="21105374">
            <a:off x="5694615" y="3637404"/>
            <a:ext cx="1506564" cy="21177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35807" y="3535680"/>
            <a:ext cx="2951607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03442" y="3535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35807" y="487680"/>
            <a:ext cx="2951607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203442" y="487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728466" y="3535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728466" y="487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342900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60831" y="51816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512438" y="342900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512438" y="51816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464045" y="518160"/>
            <a:ext cx="5158419" cy="58216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90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60832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560832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328416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28416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096000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096000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863584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8863584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8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512438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464045" y="487680"/>
            <a:ext cx="5166339" cy="37673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560831" y="487680"/>
            <a:ext cx="11069553" cy="37673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292352" y="1027178"/>
            <a:ext cx="4803648" cy="480364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24256" y="545594"/>
            <a:ext cx="5791200" cy="579119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705600" y="545594"/>
            <a:ext cx="2231136" cy="2209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326880" y="545594"/>
            <a:ext cx="2231136" cy="2209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560831" y="3429000"/>
            <a:ext cx="11069553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544262" y="545594"/>
            <a:ext cx="3078202" cy="28834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70332" y="545594"/>
            <a:ext cx="3078202" cy="28834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278947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646176"/>
            <a:ext cx="4477952" cy="4395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1865376"/>
            <a:ext cx="2720271" cy="44988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3854706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909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3429000"/>
            <a:ext cx="4477952" cy="2935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646176"/>
            <a:ext cx="2720271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1881057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9535" y="3694176"/>
            <a:ext cx="3854706" cy="26700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2450592" y="1865376"/>
            <a:ext cx="1973648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424241" y="4547616"/>
            <a:ext cx="2720271" cy="18166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8973313" y="646176"/>
            <a:ext cx="2649152" cy="27828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7145090" y="1865376"/>
            <a:ext cx="1828222" cy="15636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69536" y="646176"/>
            <a:ext cx="3854128" cy="1219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45090" y="646176"/>
            <a:ext cx="1828222" cy="1219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3429000"/>
            <a:ext cx="4477952" cy="2935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646176"/>
            <a:ext cx="2720271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7144512" y="646176"/>
            <a:ext cx="4477953" cy="27828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69536" y="646176"/>
            <a:ext cx="3854128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9535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253263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7936991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569535" y="3429000"/>
            <a:ext cx="7367456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7936991" y="3429000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400671" y="1841951"/>
            <a:ext cx="6970329" cy="5025476"/>
          </a:xfrm>
          <a:prstGeom prst="parallelogram">
            <a:avLst>
              <a:gd name="adj" fmla="val 4653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569535" y="474556"/>
            <a:ext cx="5526465" cy="59088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095999" y="474556"/>
            <a:ext cx="5526465" cy="59088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7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315456" y="474556"/>
            <a:ext cx="5307008" cy="40974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73024" y="474556"/>
            <a:ext cx="5307008" cy="40974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0"/>
            <a:ext cx="8544262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9026464" y="2596896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9026464" y="4709818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9026464" y="483974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2267712"/>
            <a:ext cx="12192000" cy="45902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3145536" y="2267712"/>
            <a:ext cx="9046464" cy="3803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0" y="2267712"/>
            <a:ext cx="3145536" cy="3803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780288"/>
            <a:ext cx="6925056" cy="5303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2414016" y="1569720"/>
            <a:ext cx="3681984" cy="37185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890016" y="73152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657600" y="73152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90016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urv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730527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498111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31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urv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1478656"/>
            <a:ext cx="12192000" cy="2646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8854" y="1704855"/>
            <a:ext cx="5552388" cy="2611303"/>
          </a:xfrm>
          <a:custGeom>
            <a:avLst/>
            <a:gdLst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5552388 w 5552388"/>
              <a:gd name="connsiteY2" fmla="*/ 0 h 2611303"/>
              <a:gd name="connsiteX3" fmla="*/ 5552388 w 5552388"/>
              <a:gd name="connsiteY3" fmla="*/ 2611303 h 2611303"/>
              <a:gd name="connsiteX4" fmla="*/ 0 w 5552388"/>
              <a:gd name="connsiteY4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4637988 w 5552388"/>
              <a:gd name="connsiteY2" fmla="*/ 0 h 2611303"/>
              <a:gd name="connsiteX3" fmla="*/ 5552388 w 5552388"/>
              <a:gd name="connsiteY3" fmla="*/ 2611303 h 2611303"/>
              <a:gd name="connsiteX4" fmla="*/ 0 w 5552388"/>
              <a:gd name="connsiteY4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3930978 w 5552388"/>
              <a:gd name="connsiteY2" fmla="*/ 1397 h 2611303"/>
              <a:gd name="connsiteX3" fmla="*/ 4637988 w 5552388"/>
              <a:gd name="connsiteY3" fmla="*/ 0 h 2611303"/>
              <a:gd name="connsiteX4" fmla="*/ 5552388 w 5552388"/>
              <a:gd name="connsiteY4" fmla="*/ 2611303 h 2611303"/>
              <a:gd name="connsiteX5" fmla="*/ 0 w 5552388"/>
              <a:gd name="connsiteY5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3930978 w 5552388"/>
              <a:gd name="connsiteY2" fmla="*/ 1397 h 2611303"/>
              <a:gd name="connsiteX3" fmla="*/ 4807671 w 5552388"/>
              <a:gd name="connsiteY3" fmla="*/ 518474 h 2611303"/>
              <a:gd name="connsiteX4" fmla="*/ 5552388 w 5552388"/>
              <a:gd name="connsiteY4" fmla="*/ 2611303 h 2611303"/>
              <a:gd name="connsiteX5" fmla="*/ 0 w 5552388"/>
              <a:gd name="connsiteY5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3930978 w 5552388"/>
              <a:gd name="connsiteY2" fmla="*/ 1397 h 2611303"/>
              <a:gd name="connsiteX3" fmla="*/ 4807671 w 5552388"/>
              <a:gd name="connsiteY3" fmla="*/ 518474 h 2611303"/>
              <a:gd name="connsiteX4" fmla="*/ 5552388 w 5552388"/>
              <a:gd name="connsiteY4" fmla="*/ 2611303 h 2611303"/>
              <a:gd name="connsiteX5" fmla="*/ 0 w 5552388"/>
              <a:gd name="connsiteY5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3930978 w 5552388"/>
              <a:gd name="connsiteY2" fmla="*/ 1397 h 2611303"/>
              <a:gd name="connsiteX3" fmla="*/ 4807671 w 5552388"/>
              <a:gd name="connsiteY3" fmla="*/ 518474 h 2611303"/>
              <a:gd name="connsiteX4" fmla="*/ 5552388 w 5552388"/>
              <a:gd name="connsiteY4" fmla="*/ 2611303 h 2611303"/>
              <a:gd name="connsiteX5" fmla="*/ 0 w 5552388"/>
              <a:gd name="connsiteY5" fmla="*/ 2611303 h 2611303"/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3930978 w 5552388"/>
              <a:gd name="connsiteY2" fmla="*/ 1397 h 2611303"/>
              <a:gd name="connsiteX3" fmla="*/ 4807671 w 5552388"/>
              <a:gd name="connsiteY3" fmla="*/ 518474 h 2611303"/>
              <a:gd name="connsiteX4" fmla="*/ 5552388 w 5552388"/>
              <a:gd name="connsiteY4" fmla="*/ 2611303 h 2611303"/>
              <a:gd name="connsiteX5" fmla="*/ 0 w 5552388"/>
              <a:gd name="connsiteY5" fmla="*/ 2611303 h 26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52388" h="2611303">
                <a:moveTo>
                  <a:pt x="0" y="2611303"/>
                </a:moveTo>
                <a:lnTo>
                  <a:pt x="0" y="0"/>
                </a:lnTo>
                <a:lnTo>
                  <a:pt x="3930978" y="1397"/>
                </a:lnTo>
                <a:cubicBezTo>
                  <a:pt x="4468306" y="-5353"/>
                  <a:pt x="4685123" y="204712"/>
                  <a:pt x="4807671" y="518474"/>
                </a:cubicBezTo>
                <a:lnTo>
                  <a:pt x="5552388" y="2611303"/>
                </a:lnTo>
                <a:lnTo>
                  <a:pt x="0" y="2611303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4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873760" y="1996440"/>
            <a:ext cx="2865120" cy="2865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891280" y="3429000"/>
            <a:ext cx="1869440" cy="1869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2916936"/>
            <a:ext cx="8284464" cy="1837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06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-11312" y="4892511"/>
            <a:ext cx="12203311" cy="19654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1312712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-11312" y="1819373"/>
            <a:ext cx="12203311" cy="1508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6681709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528400" y="1611983"/>
            <a:ext cx="3279270" cy="29223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5091732" y="1611983"/>
            <a:ext cx="3279270" cy="29223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90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358717" y="1508287"/>
            <a:ext cx="4118256" cy="35444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6438507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124648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9810789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72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217315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1217315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734272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6251229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8768186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78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734272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6251229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8768186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60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217315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17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1923069"/>
            <a:ext cx="4883085" cy="49349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5703215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673417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643619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6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09815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88638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52191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36879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499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0"/>
            <a:ext cx="6096000" cy="68580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294829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047128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4799427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416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2507531"/>
            <a:ext cx="4799427" cy="3685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294829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047128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4799427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9294829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7047128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99427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54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11938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3180814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5149690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7118566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9087442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488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3284650" y="1715680"/>
            <a:ext cx="7669296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211938" y="3808429"/>
            <a:ext cx="206859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280528" y="3808429"/>
            <a:ext cx="389327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7173798" y="3808429"/>
            <a:ext cx="206859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9242388" y="3808429"/>
            <a:ext cx="1715678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217245" y="1715680"/>
            <a:ext cx="2059162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39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646689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815364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84039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646689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815364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84039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88839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257514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26189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88839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4"/>
          </p:nvPr>
        </p:nvSpPr>
        <p:spPr>
          <a:xfrm>
            <a:off x="257514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426189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16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7505" y="65774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5435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53960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263235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72510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3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rts &amp; Fit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0" y="1595121"/>
            <a:ext cx="6014720" cy="3510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6177280" y="1595121"/>
            <a:ext cx="1971040" cy="16763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6177280" y="3429001"/>
            <a:ext cx="1971040" cy="16763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1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rts &amp; Fit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5638800" y="599440"/>
            <a:ext cx="6553200" cy="57505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74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83792" y="16997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83792" y="40873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098032" y="16997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098032" y="40873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73039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51862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15415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00103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83792" y="1699769"/>
            <a:ext cx="3157728" cy="3157724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16763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8091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9419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54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4192" y="150367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4192" y="392175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032752" y="392175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888391" y="2085889"/>
            <a:ext cx="2195049" cy="23794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316992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48075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64"/>
          </p:nvPr>
        </p:nvSpPr>
        <p:spPr>
          <a:xfrm>
            <a:off x="316992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448075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486551" y="2085889"/>
            <a:ext cx="2195049" cy="23794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876808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1007891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876808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1007891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765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92040" y="2573666"/>
            <a:ext cx="2545080" cy="2545078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19760" y="599440"/>
            <a:ext cx="5476240" cy="5679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3380179" y="0"/>
            <a:ext cx="547624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9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420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203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533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83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05527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84350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47903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9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3889" y="1489435"/>
            <a:ext cx="3780148" cy="53874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02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68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  <p:sldLayoutId id="2147483838" r:id="rId44"/>
    <p:sldLayoutId id="2147483839" r:id="rId45"/>
    <p:sldLayoutId id="2147483840" r:id="rId46"/>
    <p:sldLayoutId id="2147483841" r:id="rId47"/>
    <p:sldLayoutId id="2147483842" r:id="rId48"/>
    <p:sldLayoutId id="2147483843" r:id="rId49"/>
    <p:sldLayoutId id="2147483844" r:id="rId50"/>
    <p:sldLayoutId id="2147483845" r:id="rId51"/>
    <p:sldLayoutId id="2147483846" r:id="rId52"/>
    <p:sldLayoutId id="2147483847" r:id="rId53"/>
    <p:sldLayoutId id="2147483848" r:id="rId54"/>
    <p:sldLayoutId id="2147483849" r:id="rId55"/>
    <p:sldLayoutId id="2147483850" r:id="rId56"/>
    <p:sldLayoutId id="2147483851" r:id="rId57"/>
    <p:sldLayoutId id="2147483852" r:id="rId58"/>
    <p:sldLayoutId id="2147483853" r:id="rId59"/>
    <p:sldLayoutId id="2147483854" r:id="rId60"/>
    <p:sldLayoutId id="2147483855" r:id="rId61"/>
    <p:sldLayoutId id="2147483856" r:id="rId62"/>
    <p:sldLayoutId id="2147483857" r:id="rId63"/>
    <p:sldLayoutId id="2147483858" r:id="rId64"/>
    <p:sldLayoutId id="2147483873" r:id="rId65"/>
    <p:sldLayoutId id="2147483859" r:id="rId66"/>
    <p:sldLayoutId id="2147483860" r:id="rId67"/>
    <p:sldLayoutId id="2147483861" r:id="rId68"/>
    <p:sldLayoutId id="2147483862" r:id="rId69"/>
    <p:sldLayoutId id="2147483863" r:id="rId70"/>
    <p:sldLayoutId id="2147483864" r:id="rId71"/>
    <p:sldLayoutId id="2147483865" r:id="rId72"/>
    <p:sldLayoutId id="2147483867" r:id="rId73"/>
    <p:sldLayoutId id="2147483866" r:id="rId74"/>
    <p:sldLayoutId id="2147483869" r:id="rId75"/>
    <p:sldLayoutId id="2147483870" r:id="rId76"/>
    <p:sldLayoutId id="2147483872" r:id="rId7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41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组合 2295"/>
          <p:cNvGrpSpPr/>
          <p:nvPr/>
        </p:nvGrpSpPr>
        <p:grpSpPr>
          <a:xfrm>
            <a:off x="8400256" y="-213313"/>
            <a:ext cx="1090069" cy="3100177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9231121" y="-140327"/>
            <a:ext cx="1192769" cy="5266457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10207798" y="-140327"/>
            <a:ext cx="1094887" cy="3644089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362059" y="-209358"/>
            <a:ext cx="1170628" cy="4457297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8"/>
          <p:cNvSpPr txBox="1"/>
          <p:nvPr/>
        </p:nvSpPr>
        <p:spPr>
          <a:xfrm>
            <a:off x="367988" y="1662128"/>
            <a:ext cx="7332943" cy="954069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对话状态追踪研究现状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969986" y="5251950"/>
            <a:ext cx="2252027" cy="79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贾旭</a:t>
            </a:r>
            <a:endParaRPr lang="en-US" altLang="zh-CN" sz="16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2021</a:t>
            </a:r>
            <a:r>
              <a:rPr lang="zh-CN" altLang="en-US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12</a:t>
            </a:r>
            <a:r>
              <a:rPr lang="zh-CN" altLang="en-US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日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1ECA0AE-7E21-4B11-B11D-A13F0C025AD9}"/>
              </a:ext>
            </a:extLst>
          </p:cNvPr>
          <p:cNvSpPr txBox="1"/>
          <p:nvPr/>
        </p:nvSpPr>
        <p:spPr>
          <a:xfrm>
            <a:off x="477786" y="3511927"/>
            <a:ext cx="6016227" cy="50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ACL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EMNLP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SIGDIAL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AAAI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ICLR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NeurIPS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4255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9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9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66" grpId="0"/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9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9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66" grpId="0"/>
          <p:bldP spid="6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Neural Belief Tracker: Data-Driven Dialogue State Tracking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4ED178-240B-4839-AA31-EC6DD403B2F0}"/>
              </a:ext>
            </a:extLst>
          </p:cNvPr>
          <p:cNvSpPr txBox="1"/>
          <p:nvPr/>
        </p:nvSpPr>
        <p:spPr>
          <a:xfrm>
            <a:off x="690509" y="1278543"/>
            <a:ext cx="435111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本文主要解决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个问题：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需要大量带注释的训练数据的口语理解模型；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手工制作的词典，用于捕获用户语言的某些语言变化。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这篇论文是第一篇用预训练解决手工词典问题，并联合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不足，一方面缺少具体实现代码，所以很多后续的工作可能就不引用这篇论文了。另一方面，这个论文会忽略上下文的影响。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4BD987-447C-41EA-AE0C-167FC001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50" y="1194588"/>
            <a:ext cx="6717982" cy="3158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C48DA7-AFB3-43B6-BA67-A2B26E8C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35" y="4470210"/>
            <a:ext cx="5123812" cy="2224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56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Large-Scale Multi-Domain Belief Tracking with Knowledge Sharing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91F46-35B9-4B7E-9F69-96B9E9395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9" r="5681" b="12670"/>
          <a:stretch/>
        </p:blipFill>
        <p:spPr>
          <a:xfrm>
            <a:off x="4974111" y="1293823"/>
            <a:ext cx="7217890" cy="45569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71B41C-13C9-44DE-91C9-B19253F976D9}"/>
              </a:ext>
            </a:extLst>
          </p:cNvPr>
          <p:cNvSpPr txBox="1"/>
          <p:nvPr/>
        </p:nvSpPr>
        <p:spPr>
          <a:xfrm>
            <a:off x="528629" y="1690062"/>
            <a:ext cx="43511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相较于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NBT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，本文考虑如何拓展到多领域中。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本文使用了大量的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来编码特征，用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编码系统对话，用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编码用户对话，分别用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value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，然后想办法混合这些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output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，得到最终的结果。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本文最大贡献，提出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New Woz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，也就是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multiwoz1.0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Global-Locally Self-Attentive Dialogue State Tracker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2DA05-BA26-44F9-8622-941ED8F8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87" y="1517673"/>
            <a:ext cx="9104762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Toward Scalable Neural Dialogue State Tracking Model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846760-2371-4D82-954E-AD254DFA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" y="1382160"/>
            <a:ext cx="11470420" cy="48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Towards Universal Dialogue State Tracking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E3D80-8DA3-4A0A-9FCF-5BAF43EA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35" y="2766958"/>
            <a:ext cx="8374842" cy="40277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1E6252-3AA2-404A-BA66-376AD28190A6}"/>
              </a:ext>
            </a:extLst>
          </p:cNvPr>
          <p:cNvSpPr txBox="1"/>
          <p:nvPr/>
        </p:nvSpPr>
        <p:spPr>
          <a:xfrm>
            <a:off x="710696" y="1257399"/>
            <a:ext cx="103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本文核心解决的问题是本体问题，包括模型参数会随着槽增加而成比例增加，或者旧方法中需要定义字典。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本文利用用户对话、系统动作、槽名称做编码，然后和所有槽值做二范数比较，从而达到作者说的获得槽位对应槽值的概率分布。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Improving Dialogue State Tracking by Discerning the Relevant Context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4F6302-E67E-40EC-8365-897B9278461D}"/>
              </a:ext>
            </a:extLst>
          </p:cNvPr>
          <p:cNvSpPr txBox="1"/>
          <p:nvPr/>
        </p:nvSpPr>
        <p:spPr>
          <a:xfrm>
            <a:off x="710696" y="1199518"/>
            <a:ext cx="602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本文的创新点参考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模型进行改进；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模型缺乏考虑上下文。因此本文基于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的核心内容，考虑了用户历史对话，所有槽值信息，当前系统和用户对话，以及系统动作内容。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在原有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模型上有了提升。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869EAA-3C4D-47D4-B5FD-7406DBC9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46" y="3232509"/>
            <a:ext cx="9391507" cy="3487658"/>
          </a:xfrm>
          <a:prstGeom prst="rect">
            <a:avLst/>
          </a:prstGeom>
        </p:spPr>
      </p:pic>
      <p:pic>
        <p:nvPicPr>
          <p:cNvPr id="1026" name="Picture 2" descr="https://pic4.zhimg.com/v2-2b3139057b8e8c215eef53cc2e365503_b.jpg">
            <a:extLst>
              <a:ext uri="{FF2B5EF4-FFF2-40B4-BE49-F238E27FC236}">
                <a16:creationId xmlns:a16="http://schemas.microsoft.com/office/drawing/2014/main" id="{C2245BEE-6BD2-4B1C-9F67-F1EC5814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40" y="1061132"/>
            <a:ext cx="35147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26384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SUMBT: Slot-Utterance Matching for Universal and Scalable Belief Tracking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518368-A2C9-4200-9A99-FBF0947A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27" y="933141"/>
            <a:ext cx="6688727" cy="56375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CF98EF3-2B27-4586-BAB3-EEEB7DD99212}"/>
              </a:ext>
            </a:extLst>
          </p:cNvPr>
          <p:cNvSpPr txBox="1"/>
          <p:nvPr/>
        </p:nvSpPr>
        <p:spPr>
          <a:xfrm>
            <a:off x="528629" y="1690062"/>
            <a:ext cx="435111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本文首次使用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解决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问题。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分别对上下文、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domain-slot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value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进行了编码；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利用领域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槽编码做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，对话历史做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，进行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，然后再与候选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value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编码进行相似度比较。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09193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Schema-Guided Multi-Domain Dialogue State Tracking with Graph Attention Neural Networks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38B68-EF28-4485-826D-AF105A99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3" y="2781461"/>
            <a:ext cx="9105585" cy="38671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451C5D6-A23C-420C-9923-DDD804007193}"/>
              </a:ext>
            </a:extLst>
          </p:cNvPr>
          <p:cNvSpPr txBox="1"/>
          <p:nvPr/>
        </p:nvSpPr>
        <p:spPr>
          <a:xfrm>
            <a:off x="690509" y="1162636"/>
            <a:ext cx="10887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本文核心是想解决槽和槽之间的关联关系，因此利用图结构。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种图结构，一种是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之间的，另一种是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之间的。既可以建模不同领域间相同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的关联，也可以建模相同领域不同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之间的关联。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911BC-409B-47CB-A9D0-107771103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163"/>
          <a:stretch/>
        </p:blipFill>
        <p:spPr>
          <a:xfrm>
            <a:off x="9603094" y="4522521"/>
            <a:ext cx="2590389" cy="20948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6B10E4D-0F80-43E5-85D4-740CC97AB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00"/>
          <a:stretch/>
        </p:blipFill>
        <p:spPr>
          <a:xfrm>
            <a:off x="7735218" y="2283297"/>
            <a:ext cx="3541587" cy="20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923862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 Contextual Hierarchical Attention Network with Adaptive Objective for Dialogue State Tracking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2CE59-7FAD-44B0-88B0-D68DCAF6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723" y="1444837"/>
            <a:ext cx="7644841" cy="42555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8887614-C70E-44AA-BB93-C894DC4E9934}"/>
              </a:ext>
            </a:extLst>
          </p:cNvPr>
          <p:cNvSpPr txBox="1"/>
          <p:nvPr/>
        </p:nvSpPr>
        <p:spPr>
          <a:xfrm>
            <a:off x="377018" y="1507663"/>
            <a:ext cx="3487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个问题：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将历史信息融合到当前信息；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训练过程中，出现槽值对不平衡的问题。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因此，本文提出上下文层级注意力网络，类似于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word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级别，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turn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级别信息的引入。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生成或抽取方法（无本体）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ym typeface="+mn-lt"/>
              </a:rPr>
              <a:t>PART 03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3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5545082" y="356659"/>
            <a:ext cx="11018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B3B3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目录</a:t>
            </a: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5545082" y="972213"/>
            <a:ext cx="1101837" cy="22576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67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CONTENTS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3668523" y="-28371"/>
            <a:ext cx="1090069" cy="3100177"/>
            <a:chOff x="693612" y="-428263"/>
            <a:chExt cx="1045159" cy="2972458"/>
          </a:xfrm>
        </p:grpSpPr>
        <p:grpSp>
          <p:nvGrpSpPr>
            <p:cNvPr id="73" name="组合 72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7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779015" y="19916"/>
            <a:ext cx="1192769" cy="5266457"/>
            <a:chOff x="1775252" y="-770914"/>
            <a:chExt cx="1045160" cy="4614718"/>
          </a:xfrm>
        </p:grpSpPr>
        <p:grpSp>
          <p:nvGrpSpPr>
            <p:cNvPr id="85" name="组合 8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8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9698555" y="4592"/>
            <a:ext cx="1094887" cy="3644089"/>
            <a:chOff x="2856892" y="-501184"/>
            <a:chExt cx="1045159" cy="3478582"/>
          </a:xfrm>
        </p:grpSpPr>
        <p:grpSp>
          <p:nvGrpSpPr>
            <p:cNvPr id="97" name="组合 96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99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cxnSp>
          <p:nvCxnSpPr>
            <p:cNvPr id="98" name="直接连接符 97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032821" y="-16181"/>
            <a:ext cx="1170628" cy="4457297"/>
            <a:chOff x="1775252" y="-135764"/>
            <a:chExt cx="1045160" cy="3979568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1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cxnSp>
          <p:nvCxnSpPr>
            <p:cNvPr id="110" name="直接连接符 109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文本框 119"/>
          <p:cNvSpPr txBox="1"/>
          <p:nvPr/>
        </p:nvSpPr>
        <p:spPr>
          <a:xfrm>
            <a:off x="171459" y="4846071"/>
            <a:ext cx="29288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论文梳理</a:t>
            </a:r>
          </a:p>
        </p:txBody>
      </p:sp>
      <p:sp>
        <p:nvSpPr>
          <p:cNvPr id="122" name="文本框 11"/>
          <p:cNvSpPr txBox="1"/>
          <p:nvPr/>
        </p:nvSpPr>
        <p:spPr>
          <a:xfrm>
            <a:off x="542084" y="4402924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PART 01</a:t>
            </a:r>
            <a:endParaRPr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775286" y="3578108"/>
            <a:ext cx="29288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本体方法</a:t>
            </a:r>
          </a:p>
        </p:txBody>
      </p:sp>
      <p:sp>
        <p:nvSpPr>
          <p:cNvPr id="124" name="文本框 11"/>
          <p:cNvSpPr txBox="1"/>
          <p:nvPr/>
        </p:nvSpPr>
        <p:spPr>
          <a:xfrm>
            <a:off x="3145911" y="3134961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PART 02</a:t>
            </a:r>
            <a:endParaRPr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599929" y="5771618"/>
            <a:ext cx="35613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生成或抽取方法（无本体）</a:t>
            </a:r>
          </a:p>
        </p:txBody>
      </p:sp>
      <p:sp>
        <p:nvSpPr>
          <p:cNvPr id="126" name="文本框 11"/>
          <p:cNvSpPr txBox="1"/>
          <p:nvPr/>
        </p:nvSpPr>
        <p:spPr>
          <a:xfrm>
            <a:off x="6358690" y="5335511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PART 03</a:t>
            </a:r>
            <a:endParaRPr lang="zh-CN" altLang="en-US" sz="2800" dirty="0">
              <a:solidFill>
                <a:schemeClr val="accent3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810806" y="4127145"/>
            <a:ext cx="29288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总结</a:t>
            </a:r>
          </a:p>
        </p:txBody>
      </p:sp>
      <p:sp>
        <p:nvSpPr>
          <p:cNvPr id="128" name="文本框 11"/>
          <p:cNvSpPr txBox="1"/>
          <p:nvPr/>
        </p:nvSpPr>
        <p:spPr>
          <a:xfrm>
            <a:off x="9181431" y="3683998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PART 04</a:t>
            </a:r>
            <a:endParaRPr lang="zh-CN" altLang="en-US" sz="2800" dirty="0">
              <a:solidFill>
                <a:schemeClr val="accent4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4565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4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5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41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42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56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58" dur="6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59" dur="6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 tmFilter="0,0; .5, 1; 1, 1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5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 tmFilter="0,0; .5, 1; 1, 1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99949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An End-to-end Approach for Handling Unknown Slot Values in Dialogue State Tracking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4ED178-240B-4839-AA31-EC6DD403B2F0}"/>
              </a:ext>
            </a:extLst>
          </p:cNvPr>
          <p:cNvSpPr txBox="1"/>
          <p:nvPr/>
        </p:nvSpPr>
        <p:spPr>
          <a:xfrm>
            <a:off x="690509" y="1523208"/>
            <a:ext cx="53505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本文主要解决：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槽值预测过程中，未见过的词的问题，对比上述基于预定义本体的方法。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首次提出将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问题看作阅读理解问题，利用指针网络通过抽取方式进行预测；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最早提出通过分类方法，判断是否需要预测（和之后模型用来提高效率不同）；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对话上下文进行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&lt;sys&gt;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usr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标记；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提出一种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dropout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方法，提升对未见词的效果。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E76F73-ED7D-4D72-B604-40ED62BB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431"/>
            <a:ext cx="5544182" cy="41085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40719C-629C-4367-B421-721791ED740A}"/>
              </a:ext>
            </a:extLst>
          </p:cNvPr>
          <p:cNvSpPr/>
          <p:nvPr/>
        </p:nvSpPr>
        <p:spPr>
          <a:xfrm>
            <a:off x="10127152" y="5149516"/>
            <a:ext cx="1374339" cy="790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6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23893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Transferable Multi-Domain State Generator for Task-Oriented Dialogue Systems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5026A3-FB34-4B44-A780-E7F3785F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6" y="1246780"/>
            <a:ext cx="9733333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Dialog State Tracking: A Neural Reading Comprehension Approach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96BBC0-03A9-495E-AB7F-9291B0B8EC8D}"/>
              </a:ext>
            </a:extLst>
          </p:cNvPr>
          <p:cNvSpPr txBox="1"/>
          <p:nvPr/>
        </p:nvSpPr>
        <p:spPr>
          <a:xfrm>
            <a:off x="690509" y="1225626"/>
            <a:ext cx="10887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这篇文章核心解决的还是本体预定义的问题，和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TRADE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类似。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本文核心创新点是，将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问题转为阅读理解问题，将对话看作文章，然后将每个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的状态当做问题，然后用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span extraction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解决。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本文是设计了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种分类器，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种是判断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状态是否改变，然后判断变化情况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分类；然后是判断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span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的起始位置，作为答案。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A4862E-BA16-4A3C-A729-631246B9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06" y="3189593"/>
            <a:ext cx="10732203" cy="35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277E40-0A98-49D7-B49E-2D0606BA1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5"/>
          <a:stretch/>
        </p:blipFill>
        <p:spPr>
          <a:xfrm>
            <a:off x="6072674" y="795812"/>
            <a:ext cx="6034571" cy="3178913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70035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Scalable and Accurate Dialogue State Tracking via Hierarchical Sequence Generation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6C5D8D-2879-48D2-958B-2EEE20601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6" y="3953235"/>
            <a:ext cx="4526878" cy="27898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A85E47-3ED8-4A67-ADCE-363BAC4991E5}"/>
              </a:ext>
            </a:extLst>
          </p:cNvPr>
          <p:cNvSpPr txBox="1"/>
          <p:nvPr/>
        </p:nvSpPr>
        <p:spPr>
          <a:xfrm>
            <a:off x="563865" y="1164071"/>
            <a:ext cx="5384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single value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假设，也就是每一个槽位可能不仅存在一个槽值，可能会有多个，本文用了一个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来表示一个顺序关系。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当然本文核心解决的问题还是预定义本体过多的问题。本文使用一种堆叠的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decoder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来一层层解码，先解码获得领域，然后槽位，最后槽值。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额外贡献提出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ITC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36D7FD-BAF3-47D4-9684-32B6B8E5D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38" y="3953235"/>
            <a:ext cx="5573509" cy="28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MA-DST: Multi-Attention-Based Scalable Dialog State Tracking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2C59B6-26E1-42EF-82FF-F3BA3C77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35" y="1061132"/>
            <a:ext cx="7238014" cy="47679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F1C8911-A168-4FC7-B77E-6771D2FFA19D}"/>
              </a:ext>
            </a:extLst>
          </p:cNvPr>
          <p:cNvSpPr txBox="1"/>
          <p:nvPr/>
        </p:nvSpPr>
        <p:spPr>
          <a:xfrm>
            <a:off x="563865" y="1312365"/>
            <a:ext cx="43587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本文是基于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TRADE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的改进；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通过多层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提高表现，包括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word 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名和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context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self 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，加强包括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word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之间，以及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和上下文之间的信息。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8652F4F-652A-4B6E-81BC-CE9948CA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9" y="4027975"/>
            <a:ext cx="4298110" cy="23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Modeling Long Context for Task-Oriented Dialogue State Generation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5CD00-9363-4D07-A25C-8B5C5FAD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78" y="1244472"/>
            <a:ext cx="7289422" cy="48338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0EC3BD-E650-4C33-80DF-CD2E18B8C196}"/>
              </a:ext>
            </a:extLst>
          </p:cNvPr>
          <p:cNvSpPr txBox="1"/>
          <p:nvPr/>
        </p:nvSpPr>
        <p:spPr>
          <a:xfrm>
            <a:off x="551566" y="962380"/>
            <a:ext cx="42983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解决的核心问题是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TRADE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模型引起的，由于上下文信息简单拼接，导致输入信息越来越多，从而结果下降。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个解决方法，首先是在上下文中加入标签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【sys】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usr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用来表示系统和用户的对话。其次是模仿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，用双向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gru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预测前向单词和后向单词进行预训练。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5B619B7-6ADD-4AEE-B753-4515D14F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9" y="4280308"/>
            <a:ext cx="4298110" cy="23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Dialogue State Tracking with Explicit Slot Connection Modeling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1865FF-AFAF-40C0-95C5-5242B669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35" y="3177439"/>
            <a:ext cx="10012647" cy="35216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8CD67C1-9479-4EC0-8F46-88CB1BD9C213}"/>
              </a:ext>
            </a:extLst>
          </p:cNvPr>
          <p:cNvSpPr txBox="1"/>
          <p:nvPr/>
        </p:nvSpPr>
        <p:spPr>
          <a:xfrm>
            <a:off x="690509" y="1220593"/>
            <a:ext cx="10887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本文主要解决解决的是多领域指代和省略的问题。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本文使用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soft-copy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机制，设定了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gate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用来融合生成概率和对话历史的概率分布；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用来融合前者和上一轮对话状态的概率分布，从而生成当前轮的对话分布。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生成来源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个地方：词表概率、对话历史和对话状态。</a:t>
            </a:r>
          </a:p>
        </p:txBody>
      </p:sp>
    </p:spTree>
    <p:extLst>
      <p:ext uri="{BB962C8B-B14F-4D97-AF65-F5344CB8AC3E}">
        <p14:creationId xmlns:p14="http://schemas.microsoft.com/office/powerpoint/2010/main" val="4652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17411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SAS: Dialogue State Tracking via Slot Attention and Slot Information Sharing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8B04C-1BBC-4884-B850-29B720E2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50806"/>
            <a:ext cx="9239042" cy="37835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6AC5A9-C9F3-4F41-A168-012BFD85E825}"/>
              </a:ext>
            </a:extLst>
          </p:cNvPr>
          <p:cNvSpPr txBox="1"/>
          <p:nvPr/>
        </p:nvSpPr>
        <p:spPr>
          <a:xfrm>
            <a:off x="690509" y="1220593"/>
            <a:ext cx="10887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本文主要解决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个问题，分别是历史信息冗余和相似槽信息丢失。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本文核心提出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个创新点，分别是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slot-attention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，就是利用上下文信息和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的名做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。另一个是一种槽信息的分享，通过利用槽名和槽类型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种信息，做一个相似矩阵，这里作者用了余弦相似度和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k-means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两种方法。</a:t>
            </a:r>
          </a:p>
        </p:txBody>
      </p:sp>
    </p:spTree>
    <p:extLst>
      <p:ext uri="{BB962C8B-B14F-4D97-AF65-F5344CB8AC3E}">
        <p14:creationId xmlns:p14="http://schemas.microsoft.com/office/powerpoint/2010/main" val="602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Efficient Dialogue State Tracking by Selectively Overwriting Memory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EFA28-838B-4FDD-ADEC-D93B4624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20" y="2123372"/>
            <a:ext cx="4259462" cy="2519460"/>
          </a:xfrm>
          <a:prstGeom prst="rect">
            <a:avLst/>
          </a:prstGeom>
        </p:spPr>
      </p:pic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D0712C1E-58D3-49DC-AB57-1BA9DED44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2150" b="26316"/>
          <a:stretch/>
        </p:blipFill>
        <p:spPr bwMode="auto">
          <a:xfrm>
            <a:off x="301391" y="1129796"/>
            <a:ext cx="7315766" cy="41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5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5" y="471174"/>
            <a:ext cx="104906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TripPy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: A Triple Copy Strategy for Value Independent Neural Dialog State Tracking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ABF0A-966F-467B-812F-E684F333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7" y="2492704"/>
            <a:ext cx="10022325" cy="43425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EFC862E-9F26-4520-BD87-B80B0E7E2289}"/>
              </a:ext>
            </a:extLst>
          </p:cNvPr>
          <p:cNvSpPr txBox="1"/>
          <p:nvPr/>
        </p:nvSpPr>
        <p:spPr>
          <a:xfrm>
            <a:off x="690509" y="1225626"/>
            <a:ext cx="10887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本文提出了一个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triple-copy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的创新，包括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span extraction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从用户中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，从系统中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和从别的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本文提出一个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gate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机制，做分类器，判断应该用哪种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机制。</a:t>
            </a:r>
          </a:p>
        </p:txBody>
      </p:sp>
    </p:spTree>
    <p:extLst>
      <p:ext uri="{BB962C8B-B14F-4D97-AF65-F5344CB8AC3E}">
        <p14:creationId xmlns:p14="http://schemas.microsoft.com/office/powerpoint/2010/main" val="122323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论文梳理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01</a:t>
            </a:r>
            <a:endParaRPr lang="zh-CN" altLang="en-US" sz="4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6235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CoCo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: Controllable Counterfactuals for Evaluating Dialogue State Trackers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1EABE2-15CF-49A4-839C-8C909B49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" y="2629731"/>
            <a:ext cx="11590476" cy="40095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4E0089-2F16-4EAE-8E59-992E80D23859}"/>
              </a:ext>
            </a:extLst>
          </p:cNvPr>
          <p:cNvSpPr txBox="1"/>
          <p:nvPr/>
        </p:nvSpPr>
        <p:spPr>
          <a:xfrm>
            <a:off x="690509" y="1337600"/>
            <a:ext cx="10887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这篇文章核心是验证模型的鲁棒性。本文提出了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CoCo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两种方式，对原先的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MultiWOZ2.1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的句子进行改变，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是只替换槽值，而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CoCo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会替换槽和槽值。经过替换的数据使得最好的模型结果急剧下降。同时本文也测试了，经过新数据增强后，模型有显著提升效果。</a:t>
            </a:r>
          </a:p>
        </p:txBody>
      </p:sp>
    </p:spTree>
    <p:extLst>
      <p:ext uri="{BB962C8B-B14F-4D97-AF65-F5344CB8AC3E}">
        <p14:creationId xmlns:p14="http://schemas.microsoft.com/office/powerpoint/2010/main" val="22947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Preview, Attend and Review: Schema-Aware Curriculum Learning for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Multi-Domain Dialog State Tracking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733E8F-C2C8-4F8C-A504-ED5C30A51D04}"/>
              </a:ext>
            </a:extLst>
          </p:cNvPr>
          <p:cNvSpPr txBox="1"/>
          <p:nvPr/>
        </p:nvSpPr>
        <p:spPr>
          <a:xfrm>
            <a:off x="197082" y="1418177"/>
            <a:ext cx="82869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本文使用了一个别的领域中的课程学习（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）方法，提升模型的表现。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文章从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个角度入手，首先是数据集结构，现有模型是随机选取进行训练，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方法则是跟课程一样，从难到易帮助模型进行学习。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其次是预训练，将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slot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和上下文进行注意力，并利用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MLM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的形式对模型进行预训练。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最后是复习模块，将训练中出错的前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取出来，进行修改，类似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CoCo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，将槽、槽值或一部分对话内容进行替换。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CF0DA-A4BF-42D7-8544-09B5EBE0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91" y="1246762"/>
            <a:ext cx="3611765" cy="3034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1C4038-DDBE-4C88-BBBD-E0F6438D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99" y="4365297"/>
            <a:ext cx="10567164" cy="2439783"/>
          </a:xfrm>
          <a:prstGeom prst="rect">
            <a:avLst/>
          </a:prstGeom>
        </p:spPr>
      </p:pic>
      <p:pic>
        <p:nvPicPr>
          <p:cNvPr id="3074" name="Picture 2" descr="https://p8.itc.cn/q_70/images03/20210915/d3a6833d21a3432ab19e51a0c95fbeaa.png">
            <a:extLst>
              <a:ext uri="{FF2B5EF4-FFF2-40B4-BE49-F238E27FC236}">
                <a16:creationId xmlns:a16="http://schemas.microsoft.com/office/drawing/2014/main" id="{AD8BFE36-76EE-4F5D-9A9F-364BE0E9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73" y="1124652"/>
            <a:ext cx="3501383" cy="31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09196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Dual Slot Selector via Local Reliability Verification for Dialogue State Tracking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165AA-83FF-44AC-B777-4E4DC24B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64" y="1509672"/>
            <a:ext cx="7436836" cy="449924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D850AD1-04BC-4EB7-B308-3DC7B352C4E6}"/>
              </a:ext>
            </a:extLst>
          </p:cNvPr>
          <p:cNvSpPr txBox="1"/>
          <p:nvPr/>
        </p:nvSpPr>
        <p:spPr>
          <a:xfrm>
            <a:off x="690509" y="1126947"/>
            <a:ext cx="39571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本文提出的问题是如何高效处理槽值变化，解决因冗余槽值带来的错误。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核心创新点，提出双槽选择器：基于当前轮次对话与槽具有很强的相关性；或当前轮次获得的该槽值可信度更高。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2" descr="在这里插入图片描述">
            <a:extLst>
              <a:ext uri="{FF2B5EF4-FFF2-40B4-BE49-F238E27FC236}">
                <a16:creationId xmlns:a16="http://schemas.microsoft.com/office/drawing/2014/main" id="{2154E30E-2EBF-488B-A3B8-AB89B0C8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2150" b="26316"/>
          <a:stretch/>
        </p:blipFill>
        <p:spPr bwMode="auto">
          <a:xfrm>
            <a:off x="139400" y="3759293"/>
            <a:ext cx="4615764" cy="26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1064103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Generation and Extraction Combined Dialogue State Tracking with Hierarchical Ontology Integration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D82A34-871B-4F85-A2AE-4C0E3B4D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09" y="3683103"/>
            <a:ext cx="10828421" cy="29868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1427CB4-693A-4285-9BA1-DCBFE2EB827D}"/>
              </a:ext>
            </a:extLst>
          </p:cNvPr>
          <p:cNvSpPr txBox="1"/>
          <p:nvPr/>
        </p:nvSpPr>
        <p:spPr>
          <a:xfrm>
            <a:off x="690509" y="1126947"/>
            <a:ext cx="5662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本文提出的问题是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out of vocabulary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的问题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核心创新点，对之前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domain-slot-value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这种三元组的形式，进行了改变，用一种分层的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注意力，对状态进行编码。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decoder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部分，分成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个内容，或者是生成，或者是抽取答案。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6B9B6-6500-4204-B567-37A0FE6E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783" y="1072004"/>
            <a:ext cx="4499026" cy="24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cs typeface="+mn-ea"/>
                <a:sym typeface="+mn-lt"/>
              </a:rPr>
              <a:t>总结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ym typeface="+mn-lt"/>
              </a:rPr>
              <a:t>PART 04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86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241922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总结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F996CF-473F-4C40-8CA6-8EDD4196E769}"/>
              </a:ext>
            </a:extLst>
          </p:cNvPr>
          <p:cNvSpPr txBox="1"/>
          <p:nvPr/>
        </p:nvSpPr>
        <p:spPr>
          <a:xfrm>
            <a:off x="690509" y="1290199"/>
            <a:ext cx="43284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复现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DSS-DST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方法；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融入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domain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知识。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之前利用的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SOM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模型，指标相对较弱，即使在原有模型上有提升，效果也不明显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D0F9D-775B-4E67-B47A-CFBCAD42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922" y="623875"/>
            <a:ext cx="6976276" cy="3220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30D825-2080-41DB-AE06-EE6B90FC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" y="4047914"/>
            <a:ext cx="11093918" cy="25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组合 2295"/>
          <p:cNvGrpSpPr/>
          <p:nvPr/>
        </p:nvGrpSpPr>
        <p:grpSpPr>
          <a:xfrm>
            <a:off x="8400256" y="-213313"/>
            <a:ext cx="1090069" cy="3100177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9231121" y="-140327"/>
            <a:ext cx="1192769" cy="5266457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10207798" y="-140327"/>
            <a:ext cx="1094887" cy="3644089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362059" y="-209358"/>
            <a:ext cx="1170628" cy="4457297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8"/>
          <p:cNvSpPr txBox="1"/>
          <p:nvPr/>
        </p:nvSpPr>
        <p:spPr>
          <a:xfrm>
            <a:off x="834308" y="3015102"/>
            <a:ext cx="6984691" cy="954069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演讲完毕  谢谢观赏</a:t>
            </a:r>
          </a:p>
        </p:txBody>
      </p:sp>
    </p:spTree>
    <p:extLst>
      <p:ext uri="{BB962C8B-B14F-4D97-AF65-F5344CB8AC3E}">
        <p14:creationId xmlns:p14="http://schemas.microsoft.com/office/powerpoint/2010/main" val="3289457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2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4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5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9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65" grpId="0"/>
          <p:bldP spid="6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3663371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19E40947-492F-4919-B541-C93DACD1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7"/>
          <a:stretch/>
        </p:blipFill>
        <p:spPr>
          <a:xfrm>
            <a:off x="6714519" y="218635"/>
            <a:ext cx="4962035" cy="65434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200C602-BFA2-4D48-A7AA-EDE88EAD3232}"/>
              </a:ext>
            </a:extLst>
          </p:cNvPr>
          <p:cNvSpPr txBox="1"/>
          <p:nvPr/>
        </p:nvSpPr>
        <p:spPr>
          <a:xfrm>
            <a:off x="690509" y="1523208"/>
            <a:ext cx="58272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早期数据集使用：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DSTC2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WOZ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MultiWOZ2.0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数据集发布后，逐渐成为主流数据集；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MultiWOZ2.1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发布后，更正了部分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中存在的数据问题，近年来取代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成为主流；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发布的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MultiWOZ2.2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，今年开始被大家采用，未来可能呈现上升趋势；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年发布的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也有可能直接取代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TACL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EMNLP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发布的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个中文数据集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CrossWOZ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RiSAWOZ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，目前几乎没有论文使用。</a:t>
            </a:r>
          </a:p>
        </p:txBody>
      </p:sp>
    </p:spTree>
    <p:extLst>
      <p:ext uri="{BB962C8B-B14F-4D97-AF65-F5344CB8AC3E}">
        <p14:creationId xmlns:p14="http://schemas.microsoft.com/office/powerpoint/2010/main" val="22229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3663371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中文数据集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2A9219-90E0-498C-9954-3C5A8F26AC19}"/>
              </a:ext>
            </a:extLst>
          </p:cNvPr>
          <p:cNvGrpSpPr/>
          <p:nvPr/>
        </p:nvGrpSpPr>
        <p:grpSpPr>
          <a:xfrm>
            <a:off x="213096" y="1301733"/>
            <a:ext cx="5995233" cy="3123058"/>
            <a:chOff x="89377" y="1176799"/>
            <a:chExt cx="6913036" cy="36011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357457D-F3BD-4C61-A266-2BB0C1B23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9737"/>
            <a:stretch/>
          </p:blipFill>
          <p:spPr>
            <a:xfrm>
              <a:off x="89377" y="1176799"/>
              <a:ext cx="1251319" cy="360116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5301F2-1611-4A2C-9D8A-3701975D5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62"/>
            <a:stretch/>
          </p:blipFill>
          <p:spPr>
            <a:xfrm>
              <a:off x="1340696" y="1176799"/>
              <a:ext cx="5661717" cy="3601163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67C0E9D-1E6E-4003-9396-87E0AEA2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9" y="4604161"/>
            <a:ext cx="5677846" cy="8908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E3EC65B-7558-41C7-8585-4D150A0E5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56" y="5619783"/>
            <a:ext cx="6373956" cy="599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904BF0-CF7F-48C9-9F0E-583764082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348" y="0"/>
            <a:ext cx="560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3663371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本体方法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4ED178-240B-4839-AA31-EC6DD403B2F0}"/>
              </a:ext>
            </a:extLst>
          </p:cNvPr>
          <p:cNvSpPr txBox="1"/>
          <p:nvPr/>
        </p:nvSpPr>
        <p:spPr>
          <a:xfrm>
            <a:off x="690509" y="2123372"/>
            <a:ext cx="99454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 Belief Tracker: Data-Driven Dialogue State Tracking(NBT)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Large-Scale Multi-Domain Belief Tracking with Knowledge Sharing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MDBT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Global-Locally Self-Attentive Dialogue State Tracker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GLAD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Toward Scalable Neural Dialogue State Tracking Model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GCE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Towards Universal Dialogue State Tracking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StateNet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Improving Dialogue State Tracking by Discerning the Relevant Context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SUMBT: Slot-Utterance Matching for Universal and Scalable Belief Tracking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SUMBT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Schema-Guided Multi-Domain Dialogue State Tracking with Graph Attention Neural Networks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SST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Contextual Hierarchical Attention Network with Adaptive Objective for Dialogue State Tracking</a:t>
            </a:r>
          </a:p>
        </p:txBody>
      </p:sp>
    </p:spTree>
    <p:extLst>
      <p:ext uri="{BB962C8B-B14F-4D97-AF65-F5344CB8AC3E}">
        <p14:creationId xmlns:p14="http://schemas.microsoft.com/office/powerpoint/2010/main" val="22938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3663371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生成或抽取方法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4ED178-240B-4839-AA31-EC6DD403B2F0}"/>
              </a:ext>
            </a:extLst>
          </p:cNvPr>
          <p:cNvSpPr txBox="1"/>
          <p:nvPr/>
        </p:nvSpPr>
        <p:spPr>
          <a:xfrm>
            <a:off x="202370" y="1886951"/>
            <a:ext cx="119346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End-to-end Approach for Handling Unknown Slot Values in Dialogue State Tracking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Transferable Multi-Domain State Generator for Task-Oriented Dialogue Systems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Dialog state tracking: A neural reading comprehension approach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 reading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Scalable and Accurate Dialogue State Tracking via Hierarchical Sequence Generation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MA-DST: Multi-Attention-Based Scalable Dialog State Tracking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MAA-DST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Dialogue State Tracking with Explicit Slot Connection Modeling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Efficient Dialogue State Tracking by Selectively Overwriting Memory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SOM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Modeling Long Context for Task-Oriented Dialogue State Generation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SAS: Dialogue State Tracking via Slot Attention and Slot Information Sharing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SAS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TripPy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Triple Copy Strategy for Value Independent Neural Dialog State Tracking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Controllable Counterfactuals for Evaluating Dialogue State Trackers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TripPy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CoCoAug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Dual Slot Selector via Local Reliability Verification for Dialogue State Tracking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DSS-DST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Preview, Attend and Review: Schema-Aware Curriculum Learning for Multi-Domain Dialog State Tracking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TripPy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+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SaCLog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1924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1114626" y="471174"/>
            <a:ext cx="9560684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词云比较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BB6445-807C-4A0F-91EA-D4AF8E940AC6}"/>
              </a:ext>
            </a:extLst>
          </p:cNvPr>
          <p:cNvSpPr txBox="1"/>
          <p:nvPr/>
        </p:nvSpPr>
        <p:spPr>
          <a:xfrm>
            <a:off x="1006535" y="2123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BFEEA-8BD8-431F-8DA6-F095F0A9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7" y="1645317"/>
            <a:ext cx="5760753" cy="3806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5166EE-6EEA-408C-8E33-15968D7E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81" y="1645318"/>
            <a:ext cx="5793019" cy="38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本体方法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ym typeface="+mn-lt"/>
              </a:rPr>
              <a:t>PART 02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54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Digit - Multi 1 - Bright">
  <a:themeElements>
    <a:clrScheme name="自定义 459">
      <a:dk1>
        <a:srgbClr val="000000"/>
      </a:dk1>
      <a:lt1>
        <a:srgbClr val="FFFFFF"/>
      </a:lt1>
      <a:dk2>
        <a:srgbClr val="3F3F3F"/>
      </a:dk2>
      <a:lt2>
        <a:srgbClr val="7D8287"/>
      </a:lt2>
      <a:accent1>
        <a:srgbClr val="C09CC2"/>
      </a:accent1>
      <a:accent2>
        <a:srgbClr val="594D7B"/>
      </a:accent2>
      <a:accent3>
        <a:srgbClr val="E54B81"/>
      </a:accent3>
      <a:accent4>
        <a:srgbClr val="9DD53E"/>
      </a:accent4>
      <a:accent5>
        <a:srgbClr val="C09CC2"/>
      </a:accent5>
      <a:accent6>
        <a:srgbClr val="594D7B"/>
      </a:accent6>
      <a:hlink>
        <a:srgbClr val="E54B81"/>
      </a:hlink>
      <a:folHlink>
        <a:srgbClr val="9DD53E"/>
      </a:folHlink>
    </a:clrScheme>
    <a:fontScheme name="ymhrmily">
      <a:majorFont>
        <a:latin typeface="Agency FB"/>
        <a:ea typeface="方正细谭黑简体"/>
        <a:cs typeface=""/>
      </a:majorFont>
      <a:minorFont>
        <a:latin typeface="Agency FB"/>
        <a:ea typeface="方正细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41287</TotalTime>
  <Words>2094</Words>
  <Application>Microsoft Office PowerPoint</Application>
  <PresentationFormat>宽屏</PresentationFormat>
  <Paragraphs>204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Montserrat</vt:lpstr>
      <vt:lpstr>方正细谭黑简体</vt:lpstr>
      <vt:lpstr>宋体</vt:lpstr>
      <vt:lpstr>Montserrat Light</vt:lpstr>
      <vt:lpstr>微软雅黑</vt:lpstr>
      <vt:lpstr>Times New Roman</vt:lpstr>
      <vt:lpstr>Calibri</vt:lpstr>
      <vt:lpstr>Arial</vt:lpstr>
      <vt:lpstr>Agency FB</vt:lpstr>
      <vt:lpstr>黑体</vt:lpstr>
      <vt:lpstr>Digit - Multi 1 - Bright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极简搭配</dc:title>
  <dc:creator>第一PPT</dc:creator>
  <cp:keywords>www.1ppt.com</cp:keywords>
  <dc:description>www.1ppt.com</dc:description>
  <cp:lastModifiedBy>贾旭</cp:lastModifiedBy>
  <cp:revision>4552</cp:revision>
  <dcterms:created xsi:type="dcterms:W3CDTF">2015-09-24T05:44:04Z</dcterms:created>
  <dcterms:modified xsi:type="dcterms:W3CDTF">2021-12-15T10:53:07Z</dcterms:modified>
</cp:coreProperties>
</file>